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28"/>
  </p:notesMasterIdLst>
  <p:sldIdLst>
    <p:sldId id="271" r:id="rId4"/>
    <p:sldId id="258" r:id="rId5"/>
    <p:sldId id="270" r:id="rId6"/>
    <p:sldId id="272" r:id="rId7"/>
    <p:sldId id="274" r:id="rId8"/>
    <p:sldId id="275" r:id="rId9"/>
    <p:sldId id="277" r:id="rId10"/>
    <p:sldId id="278" r:id="rId11"/>
    <p:sldId id="279" r:id="rId12"/>
    <p:sldId id="280" r:id="rId13"/>
    <p:sldId id="281" r:id="rId14"/>
    <p:sldId id="283" r:id="rId15"/>
    <p:sldId id="285" r:id="rId16"/>
    <p:sldId id="286" r:id="rId17"/>
    <p:sldId id="287" r:id="rId18"/>
    <p:sldId id="288" r:id="rId19"/>
    <p:sldId id="289" r:id="rId20"/>
    <p:sldId id="290" r:id="rId21"/>
    <p:sldId id="291" r:id="rId22"/>
    <p:sldId id="292" r:id="rId23"/>
    <p:sldId id="293" r:id="rId24"/>
    <p:sldId id="294" r:id="rId25"/>
    <p:sldId id="295" r:id="rId26"/>
    <p:sldId id="296" r:id="rId2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1B843C-C72C-4723-8D0D-63DF77EFDA51}" type="datetimeFigureOut">
              <a:rPr lang="fr-FR" smtClean="0"/>
              <a:t>11/07/2019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D9CDA-5DAC-47F9-910B-0CE30B89E40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4031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D4F0B-89BB-450B-A569-36F0997013B0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12247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/>
              <a:t>11/07/2019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6150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/>
              <a:t>11/07/2019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7796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/>
              <a:t>11/07/2019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9784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Modifiez le style des sous-titres du masque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2949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91741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4830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3290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4261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5582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457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74543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/>
              <a:t>11/07/2019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88229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88519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0108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96373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Modifiez le style des sous-titres du masque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6285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1495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9357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88183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46573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74985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973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/>
              <a:t>11/07/2019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034261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14848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62607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51771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280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/>
              <a:t>11/07/2019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4048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/>
              <a:t>11/07/2019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0464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/>
              <a:t>11/07/2019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2927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/>
              <a:t>11/07/2019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49910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/>
              <a:t>11/07/2019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3821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/>
              <a:t>11/07/2019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1886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29EDC6-3288-4CDB-BB81-FB16D08C9613}" type="datetimeFigureOut">
              <a:rPr lang="fr-FR" smtClean="0"/>
              <a:t>11/07/2019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0180C4-9F10-44FC-9B06-CCB0A23B36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5556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Modifiez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096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Modifiez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58783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fr-FR" sz="8900" dirty="0" smtClean="0"/>
              <a:t>Dérivation</a:t>
            </a:r>
            <a:br>
              <a:rPr lang="fr-FR" sz="8900" dirty="0" smtClean="0"/>
            </a:br>
            <a:r>
              <a:rPr lang="fr-FR" smtClean="0"/>
              <a:t>Série </a:t>
            </a:r>
            <a:r>
              <a:rPr lang="fr-FR" smtClean="0"/>
              <a:t>2</a:t>
            </a:r>
            <a:endParaRPr lang="fr-FR" dirty="0"/>
          </a:p>
        </p:txBody>
      </p:sp>
      <p:sp>
        <p:nvSpPr>
          <p:cNvPr id="5" name="Sous-titre 2"/>
          <p:cNvSpPr>
            <a:spLocks noGrp="1"/>
          </p:cNvSpPr>
          <p:nvPr>
            <p:ph type="subTitle" idx="1"/>
          </p:nvPr>
        </p:nvSpPr>
        <p:spPr>
          <a:xfrm>
            <a:off x="533400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 smtClean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 smtClean="0">
                <a:latin typeface="+mj-lt"/>
              </a:rPr>
              <a:t>- IREM de Clermont-Ferrand -</a:t>
            </a:r>
            <a:endParaRPr lang="fr-F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37923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8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971600" y="2348880"/>
                <a:ext cx="7560840" cy="1440160"/>
              </a:xfrm>
              <a:prstGeom prst="rect">
                <a:avLst/>
              </a:prstGeom>
            </p:spPr>
            <p:txBody>
              <a:bodyPr vert="horz">
                <a:normAutofit fontScale="92500" lnSpcReduction="2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algn="ctr">
                  <a:buClrTx/>
                  <a:buSzTx/>
                  <a:buNone/>
                </a:pPr>
                <a:r>
                  <a:rPr lang="fr-FR" sz="4000" i="1" dirty="0" smtClean="0">
                    <a:solidFill>
                      <a:schemeClr val="tx2"/>
                    </a:solidFill>
                  </a:rPr>
                  <a:t>f</a:t>
                </a:r>
                <a:r>
                  <a:rPr lang="fr-FR" sz="4000" dirty="0" smtClean="0">
                    <a:solidFill>
                      <a:schemeClr val="tx2"/>
                    </a:solidFill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40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4000" dirty="0" smtClean="0">
                    <a:solidFill>
                      <a:schemeClr val="tx2"/>
                    </a:solidFill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43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43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43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43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43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43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fr-FR" sz="43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fr-FR" sz="4300" i="1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  <m:r>
                      <a:rPr lang="fr-FR" sz="4300" i="1">
                        <a:solidFill>
                          <a:schemeClr val="tx2"/>
                        </a:solidFill>
                        <a:latin typeface="Cambria Math"/>
                      </a:rPr>
                      <m:t>−1</m:t>
                    </m:r>
                  </m:oMath>
                </a14:m>
                <a:endParaRPr lang="fr-FR" sz="4300" dirty="0">
                  <a:solidFill>
                    <a:schemeClr val="tx2"/>
                  </a:solidFill>
                  <a:latin typeface="Calibri"/>
                </a:endParaRPr>
              </a:p>
              <a:p>
                <a:pPr marL="0" indent="0">
                  <a:buNone/>
                </a:pPr>
                <a:r>
                  <a:rPr lang="fr-FR" sz="4000" dirty="0" smtClean="0"/>
                  <a:t> </a:t>
                </a: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600" y="2348880"/>
                <a:ext cx="7560840" cy="1440160"/>
              </a:xfrm>
              <a:prstGeom prst="rect">
                <a:avLst/>
              </a:prstGeom>
              <a:blipFill rotWithShape="1">
                <a:blip r:embed="rId2"/>
                <a:stretch>
                  <a:fillRect t="-379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76676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9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187624" y="2348880"/>
                <a:ext cx="7344816" cy="1440160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fr-FR" sz="4000" i="1" dirty="0" smtClean="0">
                    <a:solidFill>
                      <a:schemeClr val="tx2"/>
                    </a:solidFill>
                  </a:rPr>
                  <a:t>f</a:t>
                </a:r>
                <a:r>
                  <a:rPr lang="fr-FR" sz="4000" dirty="0" smtClean="0">
                    <a:solidFill>
                      <a:schemeClr val="tx2"/>
                    </a:solidFill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40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4000" dirty="0" smtClean="0">
                    <a:solidFill>
                      <a:schemeClr val="tx2"/>
                    </a:solidFill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40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40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5</m:t>
                        </m:r>
                      </m:sup>
                    </m:sSup>
                  </m:oMath>
                </a14:m>
                <a:endParaRPr lang="fr-FR" sz="4000" dirty="0" smtClean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2348880"/>
                <a:ext cx="7344816" cy="1440160"/>
              </a:xfrm>
              <a:prstGeom prst="rect">
                <a:avLst/>
              </a:prstGeom>
              <a:blipFill rotWithShape="1">
                <a:blip r:embed="rId2"/>
                <a:stretch>
                  <a:fillRect l="-2988" t="-675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7086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10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187624" y="2348880"/>
                <a:ext cx="7344816" cy="1440160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fr-FR" sz="4000" i="1" dirty="0" smtClean="0">
                    <a:solidFill>
                      <a:schemeClr val="tx2"/>
                    </a:solidFill>
                  </a:rPr>
                  <a:t>f</a:t>
                </a:r>
                <a:r>
                  <a:rPr lang="fr-FR" sz="4000" dirty="0" smtClean="0">
                    <a:solidFill>
                      <a:schemeClr val="tx2"/>
                    </a:solidFill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40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4000" dirty="0" smtClean="0">
                    <a:solidFill>
                      <a:schemeClr val="tx2"/>
                    </a:solidFill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40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𝑡</m:t>
                        </m:r>
                      </m:e>
                    </m:d>
                    <m:r>
                      <a:rPr lang="fr-FR" sz="40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𝑡</m:t>
                        </m:r>
                      </m:e>
                      <m:sup>
                        <m: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6</m:t>
                        </m:r>
                      </m:sup>
                    </m:sSup>
                  </m:oMath>
                </a14:m>
                <a:endParaRPr lang="fr-FR" sz="4000" dirty="0" smtClean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2348880"/>
                <a:ext cx="7344816" cy="1440160"/>
              </a:xfrm>
              <a:prstGeom prst="rect">
                <a:avLst/>
              </a:prstGeom>
              <a:blipFill rotWithShape="1">
                <a:blip r:embed="rId2"/>
                <a:stretch>
                  <a:fillRect l="-2988" t="-717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07626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fr-FR" sz="8900" dirty="0" smtClean="0"/>
              <a:t>Correction</a:t>
            </a:r>
            <a:endParaRPr lang="fr-FR" dirty="0"/>
          </a:p>
        </p:txBody>
      </p:sp>
      <p:sp>
        <p:nvSpPr>
          <p:cNvPr id="5" name="Sous-titre 2"/>
          <p:cNvSpPr>
            <a:spLocks noGrp="1"/>
          </p:cNvSpPr>
          <p:nvPr>
            <p:ph type="subTitle" idx="1"/>
          </p:nvPr>
        </p:nvSpPr>
        <p:spPr>
          <a:xfrm>
            <a:off x="533400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 smtClean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 smtClean="0">
                <a:latin typeface="+mj-lt"/>
              </a:rPr>
              <a:t>- IREM de Clermont-Ferrand -</a:t>
            </a:r>
            <a:endParaRPr lang="fr-F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1007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845448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173004" y="1772816"/>
                <a:ext cx="7344816" cy="1440160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fr-FR" sz="4000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40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40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40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 </a:t>
                </a:r>
                <a14:m>
                  <m:oMath xmlns:m="http://schemas.openxmlformats.org/officeDocument/2006/math">
                    <m:r>
                      <a:rPr lang="fr-FR" sz="4000" i="1" smtClean="0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400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400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4000" i="1" smtClean="0">
                        <a:solidFill>
                          <a:schemeClr val="tx2"/>
                        </a:solidFill>
                        <a:latin typeface="Cambria Math"/>
                      </a:rPr>
                      <m:t>=−7</m:t>
                    </m:r>
                  </m:oMath>
                </a14:m>
                <a:endParaRPr lang="fr-FR" sz="4000" dirty="0" smtClean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3004" y="1772816"/>
                <a:ext cx="7344816" cy="1440160"/>
              </a:xfrm>
              <a:prstGeom prst="rect">
                <a:avLst/>
              </a:prstGeom>
              <a:blipFill rotWithShape="1">
                <a:blip r:embed="rId2"/>
                <a:stretch>
                  <a:fillRect l="-2905" t="-847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1547664" y="3026417"/>
                <a:ext cx="640871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40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</a:rPr>
                      <m:t>𝑥</m:t>
                    </m:r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fr-FR" sz="40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ℝ</m:t>
                    </m:r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,   </m:t>
                    </m:r>
                    <m:sSup>
                      <m:sSup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=0</m:t>
                    </m:r>
                  </m:oMath>
                </a14:m>
                <a:r>
                  <a:rPr lang="fr-FR" sz="40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>
                  <a:solidFill>
                    <a:srgbClr val="00B050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4" y="3026417"/>
                <a:ext cx="6408712" cy="707886"/>
              </a:xfrm>
              <a:prstGeom prst="rect">
                <a:avLst/>
              </a:prstGeom>
              <a:blipFill rotWithShape="1">
                <a:blip r:embed="rId3"/>
                <a:stretch>
                  <a:fillRect l="-3425" t="-15385" b="-3504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22591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259632" y="1852222"/>
                <a:ext cx="7350809" cy="1008112"/>
              </a:xfrm>
              <a:prstGeom prst="rect">
                <a:avLst/>
              </a:prstGeom>
            </p:spPr>
            <p:txBody>
              <a:bodyPr vert="horz">
                <a:normAutofit fontScale="70000" lnSpcReduction="2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fr-FR" sz="5700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57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57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57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57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57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57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57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r>
                      <a:rPr lang="fr-FR" sz="5700" i="1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  <m:r>
                      <a:rPr lang="fr-FR" sz="5700" i="1">
                        <a:solidFill>
                          <a:schemeClr val="tx2"/>
                        </a:solidFill>
                        <a:latin typeface="Cambria Math"/>
                      </a:rPr>
                      <m:t>+5</m:t>
                    </m:r>
                  </m:oMath>
                </a14:m>
                <a:endParaRPr lang="fr-FR" sz="5700" dirty="0">
                  <a:solidFill>
                    <a:schemeClr val="tx2"/>
                  </a:solidFill>
                  <a:latin typeface="Cambria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fr-FR" sz="4000" dirty="0" smtClean="0"/>
                  <a:t> </a:t>
                </a: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1852222"/>
                <a:ext cx="7350809" cy="1008112"/>
              </a:xfrm>
              <a:prstGeom prst="rect">
                <a:avLst/>
              </a:prstGeom>
              <a:blipFill rotWithShape="1">
                <a:blip r:embed="rId2"/>
                <a:stretch>
                  <a:fillRect l="-2988" t="-2303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1619672" y="3026417"/>
                <a:ext cx="6192688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40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</a:rPr>
                      <m:t>𝑥</m:t>
                    </m:r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fr-FR" sz="40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ℝ</m:t>
                    </m:r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,   </m:t>
                    </m:r>
                    <m:sSup>
                      <m:sSup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=1</m:t>
                    </m:r>
                  </m:oMath>
                </a14:m>
                <a:r>
                  <a:rPr lang="fr-FR" sz="40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>
                  <a:solidFill>
                    <a:srgbClr val="00B050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9672" y="3026417"/>
                <a:ext cx="6192688" cy="707886"/>
              </a:xfrm>
              <a:prstGeom prst="rect">
                <a:avLst/>
              </a:prstGeom>
              <a:blipFill rotWithShape="1">
                <a:blip r:embed="rId3"/>
                <a:stretch>
                  <a:fillRect l="-3543" t="-15385" b="-3504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54865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475656" y="1909973"/>
                <a:ext cx="7128792" cy="1224136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fr-FR" sz="4000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40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40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40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40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𝑡</m:t>
                        </m:r>
                      </m:e>
                    </m:d>
                    <m:r>
                      <a:rPr lang="fr-FR" sz="40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𝑡</m:t>
                        </m:r>
                      </m:e>
                      <m:sup>
                        <m: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fr-FR" sz="12300" i="1" dirty="0">
                  <a:latin typeface="Cambria" panose="02040503050406030204" pitchFamily="18" charset="0"/>
                </a:endParaRPr>
              </a:p>
              <a:p>
                <a:pPr marL="0" indent="0">
                  <a:buNone/>
                </a:pPr>
                <a:endParaRPr lang="fr-FR" sz="4000" dirty="0" smtClean="0"/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1909973"/>
                <a:ext cx="7128792" cy="1224136"/>
              </a:xfrm>
              <a:prstGeom prst="rect">
                <a:avLst/>
              </a:prstGeom>
              <a:blipFill rotWithShape="1">
                <a:blip r:embed="rId2"/>
                <a:stretch>
                  <a:fillRect l="-2994" t="-895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1475656" y="3033589"/>
                <a:ext cx="626469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40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𝑡</m:t>
                    </m:r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fr-FR" sz="40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ℝ</m:t>
                    </m:r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,   </m:t>
                    </m:r>
                    <m:sSup>
                      <m:sSup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𝑡</m:t>
                        </m:r>
                      </m:e>
                    </m:d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=2</m:t>
                    </m:r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𝑡</m:t>
                    </m:r>
                  </m:oMath>
                </a14:m>
                <a:r>
                  <a:rPr lang="fr-FR" sz="40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>
                  <a:solidFill>
                    <a:srgbClr val="00B050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3033589"/>
                <a:ext cx="6264696" cy="707886"/>
              </a:xfrm>
              <a:prstGeom prst="rect">
                <a:avLst/>
              </a:prstGeom>
              <a:blipFill rotWithShape="1">
                <a:blip r:embed="rId3"/>
                <a:stretch>
                  <a:fillRect l="-3405" t="-15517" b="-3620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69767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4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259632" y="1946297"/>
                <a:ext cx="7344816" cy="1080120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fr-FR" sz="4000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40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40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40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40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40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3</m:t>
                        </m:r>
                      </m:sup>
                    </m:sSup>
                  </m:oMath>
                </a14:m>
                <a:r>
                  <a:rPr lang="fr-FR" sz="40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1946297"/>
                <a:ext cx="7344816" cy="1080120"/>
              </a:xfrm>
              <a:prstGeom prst="rect">
                <a:avLst/>
              </a:prstGeom>
              <a:blipFill rotWithShape="1">
                <a:blip r:embed="rId2"/>
                <a:stretch>
                  <a:fillRect l="-2990" t="-1016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1263807" y="3026417"/>
                <a:ext cx="6908593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40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</a:rPr>
                      <m:t>𝑥</m:t>
                    </m:r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fr-FR" sz="40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ℝ</m:t>
                    </m:r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,   </m:t>
                    </m:r>
                    <m:sSup>
                      <m:sSup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=3</m:t>
                    </m:r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𝑥</m:t>
                    </m:r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²</m:t>
                    </m:r>
                  </m:oMath>
                </a14:m>
                <a:r>
                  <a:rPr lang="fr-FR" sz="40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>
                  <a:solidFill>
                    <a:srgbClr val="00B050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3807" y="3026417"/>
                <a:ext cx="6908593" cy="707886"/>
              </a:xfrm>
              <a:prstGeom prst="rect">
                <a:avLst/>
              </a:prstGeom>
              <a:blipFill rotWithShape="1">
                <a:blip r:embed="rId3"/>
                <a:stretch>
                  <a:fillRect l="-3086" t="-15385" b="-3504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51895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5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755576" y="1940200"/>
                <a:ext cx="7920880" cy="1086217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algn="ctr">
                  <a:buClrTx/>
                  <a:buSzTx/>
                  <a:buNone/>
                </a:pPr>
                <a:r>
                  <a:rPr lang="fr-FR" sz="4000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40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</a:t>
                </a:r>
                <a14:m>
                  <m:oMath xmlns:m="http://schemas.openxmlformats.org/officeDocument/2006/math">
                    <m:r>
                      <a:rPr lang="fr-FR" sz="4000" b="0" i="0" smtClean="0">
                        <a:solidFill>
                          <a:schemeClr val="tx2"/>
                        </a:solidFill>
                        <a:latin typeface="Cambria Math"/>
                      </a:rPr>
                      <m:t> </m:t>
                    </m:r>
                    <m:r>
                      <a:rPr lang="fr-FR" sz="4000" i="1">
                        <a:solidFill>
                          <a:schemeClr val="tx2"/>
                        </a:solidFill>
                        <a:latin typeface="Cambria Math"/>
                      </a:rPr>
                      <m:t>]0;+</m:t>
                    </m:r>
                    <m:r>
                      <a:rPr lang="fr-FR" sz="4000" i="1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∞[</m:t>
                    </m:r>
                  </m:oMath>
                </a14:m>
                <a:r>
                  <a:rPr lang="fr-FR" sz="40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40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40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den>
                    </m:f>
                  </m:oMath>
                </a14:m>
                <a:endParaRPr lang="fr-FR" sz="4000" dirty="0">
                  <a:solidFill>
                    <a:schemeClr val="tx2"/>
                  </a:solidFill>
                  <a:latin typeface="Cambria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fr-FR" sz="4000" dirty="0" smtClean="0">
                    <a:solidFill>
                      <a:schemeClr val="tx2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1940200"/>
                <a:ext cx="7920880" cy="1086217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971600" y="3026417"/>
                <a:ext cx="7344816" cy="10520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40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4400" b="0" i="1" smtClean="0">
                        <a:solidFill>
                          <a:srgbClr val="00B050"/>
                        </a:solidFill>
                        <a:latin typeface="Cambria Math"/>
                      </a:rPr>
                      <m:t>𝑥</m:t>
                    </m:r>
                    <m:r>
                      <a:rPr lang="fr-FR" sz="44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&gt;0,   </m:t>
                    </m:r>
                    <m:sSup>
                      <m:sSupPr>
                        <m:ctrlP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44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=−</m:t>
                    </m:r>
                    <m:f>
                      <m:fPr>
                        <m:ctrlP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1</m:t>
                        </m:r>
                      </m:num>
                      <m:den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²</m:t>
                        </m:r>
                      </m:den>
                    </m:f>
                  </m:oMath>
                </a14:m>
                <a:r>
                  <a:rPr lang="fr-FR" sz="44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 </a:t>
                </a:r>
                <a:endParaRPr lang="fr-FR" sz="4400" dirty="0">
                  <a:solidFill>
                    <a:srgbClr val="00B050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600" y="3026417"/>
                <a:ext cx="7344816" cy="1052019"/>
              </a:xfrm>
              <a:prstGeom prst="rect">
                <a:avLst/>
              </a:prstGeom>
              <a:blipFill rotWithShape="1">
                <a:blip r:embed="rId3"/>
                <a:stretch>
                  <a:fillRect l="-2905" b="-751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92869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6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683568" y="1916832"/>
                <a:ext cx="7920880" cy="1440160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fr-FR" sz="4000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40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4000" i="1">
                        <a:solidFill>
                          <a:schemeClr val="tx2"/>
                        </a:solidFill>
                        <a:latin typeface="Cambria Math"/>
                      </a:rPr>
                      <m:t>]0;+</m:t>
                    </m:r>
                    <m:r>
                      <a:rPr lang="fr-FR" sz="4000" i="1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∞[ </m:t>
                    </m:r>
                  </m:oMath>
                </a14:m>
                <a:r>
                  <a:rPr lang="fr-FR" sz="40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par  </a:t>
                </a:r>
                <a14:m>
                  <m:oMath xmlns:m="http://schemas.openxmlformats.org/officeDocument/2006/math">
                    <m:r>
                      <a:rPr lang="fr-FR" sz="40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40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rad>
                  </m:oMath>
                </a14:m>
                <a:endParaRPr lang="fr-FR" sz="12300" dirty="0">
                  <a:latin typeface="Cambria" panose="02040503050406030204" pitchFamily="18" charset="0"/>
                </a:endParaRPr>
              </a:p>
              <a:p>
                <a:pPr marL="0" indent="0">
                  <a:buNone/>
                </a:pPr>
                <a:endParaRPr lang="fr-FR" sz="4000" dirty="0" smtClean="0"/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1916832"/>
                <a:ext cx="7920880" cy="1440160"/>
              </a:xfrm>
              <a:prstGeom prst="rect">
                <a:avLst/>
              </a:prstGeom>
              <a:blipFill rotWithShape="1">
                <a:blip r:embed="rId2"/>
                <a:stretch>
                  <a:fillRect l="-2694" t="-717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1367644" y="3068960"/>
                <a:ext cx="7020780" cy="11190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40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4400" b="0" i="1" smtClean="0">
                        <a:solidFill>
                          <a:srgbClr val="00B050"/>
                        </a:solidFill>
                        <a:latin typeface="Cambria Math"/>
                      </a:rPr>
                      <m:t>𝑥</m:t>
                    </m:r>
                    <m:r>
                      <a:rPr lang="fr-FR" sz="44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&gt;0,   </m:t>
                    </m:r>
                    <m:sSup>
                      <m:sSupPr>
                        <m:ctrlP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44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1</m:t>
                        </m:r>
                      </m:num>
                      <m:den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fr-FR" sz="44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fr-FR" sz="44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  <a:ea typeface="Cambria Math"/>
                              </a:rPr>
                              <m:t>𝑥</m:t>
                            </m:r>
                          </m:e>
                        </m:rad>
                      </m:den>
                    </m:f>
                  </m:oMath>
                </a14:m>
                <a:r>
                  <a:rPr lang="fr-FR" sz="44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 </a:t>
                </a:r>
                <a:endParaRPr lang="fr-FR" sz="4400" dirty="0">
                  <a:solidFill>
                    <a:srgbClr val="00B050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7644" y="3068960"/>
                <a:ext cx="7020780" cy="1119024"/>
              </a:xfrm>
              <a:prstGeom prst="rect">
                <a:avLst/>
              </a:prstGeom>
              <a:blipFill rotWithShape="1">
                <a:blip r:embed="rId3"/>
                <a:stretch>
                  <a:fillRect l="-3038" b="-108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99327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2276872"/>
            <a:ext cx="8784976" cy="1584176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fr-FR" b="1" i="1" dirty="0">
                <a:solidFill>
                  <a:schemeClr val="tx2"/>
                </a:solidFill>
                <a:latin typeface="Cambria" panose="02040503050406030204" pitchFamily="18" charset="0"/>
              </a:rPr>
              <a:t>f</a:t>
            </a:r>
            <a:r>
              <a:rPr lang="fr-FR" b="1" dirty="0" smtClean="0">
                <a:solidFill>
                  <a:schemeClr val="tx2"/>
                </a:solidFill>
                <a:latin typeface="Cambria" panose="02040503050406030204" pitchFamily="18" charset="0"/>
              </a:rPr>
              <a:t> est une fonction définie et dérivable sur un intervalle donné.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fr-FR" b="1" dirty="0" smtClean="0">
                <a:solidFill>
                  <a:schemeClr val="tx2"/>
                </a:solidFill>
                <a:latin typeface="Cambria" panose="02040503050406030204" pitchFamily="18" charset="0"/>
              </a:rPr>
              <a:t>Déterminer la fonction dérivée de </a:t>
            </a:r>
            <a:r>
              <a:rPr lang="fr-FR" b="1" i="1" dirty="0" smtClean="0">
                <a:solidFill>
                  <a:schemeClr val="tx2"/>
                </a:solidFill>
                <a:latin typeface="Cambria" panose="02040503050406030204" pitchFamily="18" charset="0"/>
              </a:rPr>
              <a:t>f</a:t>
            </a:r>
            <a:r>
              <a:rPr lang="fr-FR" b="1" dirty="0" smtClean="0">
                <a:solidFill>
                  <a:schemeClr val="tx2"/>
                </a:solidFill>
                <a:latin typeface="Cambria" panose="02040503050406030204" pitchFamily="18" charset="0"/>
              </a:rPr>
              <a:t>.</a:t>
            </a:r>
          </a:p>
          <a:p>
            <a:pPr marL="0" indent="0" algn="ctr">
              <a:buNone/>
            </a:pPr>
            <a:endParaRPr lang="fr-FR" b="1" dirty="0" smtClean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8884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7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784088" y="1916832"/>
                <a:ext cx="7776864" cy="1080120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fr-FR" sz="4000" i="1" dirty="0" smtClean="0">
                    <a:solidFill>
                      <a:schemeClr val="tx2"/>
                    </a:solidFill>
                  </a:rPr>
                  <a:t>f</a:t>
                </a:r>
                <a:r>
                  <a:rPr lang="fr-FR" sz="4000" dirty="0" smtClean="0">
                    <a:solidFill>
                      <a:schemeClr val="tx2"/>
                    </a:solidFill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40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4000" dirty="0" smtClean="0">
                    <a:solidFill>
                      <a:schemeClr val="tx2"/>
                    </a:solidFill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40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4000" i="1">
                        <a:solidFill>
                          <a:schemeClr val="tx2"/>
                        </a:solidFill>
                        <a:latin typeface="Cambria Math"/>
                      </a:rPr>
                      <m:t>=−</m:t>
                    </m:r>
                    <m:r>
                      <a:rPr lang="fr-FR" sz="4000" i="1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  <m:r>
                      <a:rPr lang="fr-FR" sz="4000" i="1">
                        <a:solidFill>
                          <a:schemeClr val="tx2"/>
                        </a:solidFill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endParaRPr lang="fr-FR" sz="12300" i="1" dirty="0"/>
              </a:p>
              <a:p>
                <a:pPr marL="0" indent="0">
                  <a:buNone/>
                </a:pPr>
                <a:endParaRPr lang="fr-FR" sz="4000" dirty="0" smtClean="0"/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4088" y="1916832"/>
                <a:ext cx="7776864" cy="1080120"/>
              </a:xfrm>
              <a:prstGeom prst="rect">
                <a:avLst/>
              </a:prstGeom>
              <a:blipFill rotWithShape="1">
                <a:blip r:embed="rId2"/>
                <a:stretch>
                  <a:fillRect l="-2824" t="-449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1263806" y="3284984"/>
                <a:ext cx="6649073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40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</a:rPr>
                      <m:t>𝑥</m:t>
                    </m:r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fr-FR" sz="40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ℝ</m:t>
                    </m:r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,   </m:t>
                    </m:r>
                    <m:sSup>
                      <m:sSup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=−1</m:t>
                    </m:r>
                  </m:oMath>
                </a14:m>
                <a:endParaRPr lang="fr-FR" sz="4000" dirty="0">
                  <a:solidFill>
                    <a:srgbClr val="00B050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3806" y="3284984"/>
                <a:ext cx="6649073" cy="707886"/>
              </a:xfrm>
              <a:prstGeom prst="rect">
                <a:avLst/>
              </a:prstGeom>
              <a:blipFill rotWithShape="1">
                <a:blip r:embed="rId3"/>
                <a:stretch>
                  <a:fillRect l="-3208" t="-15517" b="-3620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72773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8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946536" y="1988840"/>
                <a:ext cx="7560840" cy="1440160"/>
              </a:xfrm>
              <a:prstGeom prst="rect">
                <a:avLst/>
              </a:prstGeom>
            </p:spPr>
            <p:txBody>
              <a:bodyPr vert="horz">
                <a:normAutofit fontScale="92500" lnSpcReduction="2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algn="ctr">
                  <a:buClrTx/>
                  <a:buSzTx/>
                  <a:buNone/>
                </a:pPr>
                <a:r>
                  <a:rPr lang="fr-FR" sz="4000" i="1" dirty="0" smtClean="0">
                    <a:solidFill>
                      <a:schemeClr val="tx2"/>
                    </a:solidFill>
                  </a:rPr>
                  <a:t>f</a:t>
                </a:r>
                <a:r>
                  <a:rPr lang="fr-FR" sz="4000" dirty="0" smtClean="0">
                    <a:solidFill>
                      <a:schemeClr val="tx2"/>
                    </a:solidFill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40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4000" dirty="0" smtClean="0">
                    <a:solidFill>
                      <a:schemeClr val="tx2"/>
                    </a:solidFill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43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43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43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43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43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43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fr-FR" sz="43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fr-FR" sz="4300" i="1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  <m:r>
                      <a:rPr lang="fr-FR" sz="4300" i="1">
                        <a:solidFill>
                          <a:schemeClr val="tx2"/>
                        </a:solidFill>
                        <a:latin typeface="Cambria Math"/>
                      </a:rPr>
                      <m:t>−1</m:t>
                    </m:r>
                  </m:oMath>
                </a14:m>
                <a:endParaRPr lang="fr-FR" sz="4300" dirty="0">
                  <a:solidFill>
                    <a:schemeClr val="tx2"/>
                  </a:solidFill>
                  <a:latin typeface="Calibri"/>
                </a:endParaRPr>
              </a:p>
              <a:p>
                <a:pPr marL="0" indent="0">
                  <a:buNone/>
                </a:pPr>
                <a:r>
                  <a:rPr lang="fr-FR" sz="4000" dirty="0" smtClean="0"/>
                  <a:t> </a:t>
                </a: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6536" y="1988840"/>
                <a:ext cx="7560840" cy="1440160"/>
              </a:xfrm>
              <a:prstGeom prst="rect">
                <a:avLst/>
              </a:prstGeom>
              <a:blipFill rotWithShape="1">
                <a:blip r:embed="rId2"/>
                <a:stretch>
                  <a:fillRect t="-379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1263807" y="3026417"/>
                <a:ext cx="6649073" cy="10498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40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4400" b="0" i="1" smtClean="0">
                        <a:solidFill>
                          <a:srgbClr val="00B050"/>
                        </a:solidFill>
                        <a:latin typeface="Cambria Math"/>
                      </a:rPr>
                      <m:t>𝑥</m:t>
                    </m:r>
                    <m:r>
                      <a:rPr lang="fr-FR" sz="44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fr-FR" sz="44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ℝ</m:t>
                    </m:r>
                    <m:r>
                      <a:rPr lang="fr-FR" sz="44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,   </m:t>
                    </m:r>
                    <m:sSup>
                      <m:sSupPr>
                        <m:ctrlP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44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3</m:t>
                        </m:r>
                      </m:num>
                      <m:den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44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 </a:t>
                </a:r>
                <a:endParaRPr lang="fr-FR" sz="4400" dirty="0">
                  <a:solidFill>
                    <a:srgbClr val="00B050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3807" y="3026417"/>
                <a:ext cx="6649073" cy="1049839"/>
              </a:xfrm>
              <a:prstGeom prst="rect">
                <a:avLst/>
              </a:prstGeom>
              <a:blipFill rotWithShape="1">
                <a:blip r:embed="rId3"/>
                <a:stretch>
                  <a:fillRect l="-3208" b="-751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50072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9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263807" y="1700808"/>
                <a:ext cx="7344816" cy="1440160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fr-FR" sz="4000" i="1" dirty="0" smtClean="0">
                    <a:solidFill>
                      <a:schemeClr val="tx2"/>
                    </a:solidFill>
                  </a:rPr>
                  <a:t>f</a:t>
                </a:r>
                <a:r>
                  <a:rPr lang="fr-FR" sz="4000" dirty="0" smtClean="0">
                    <a:solidFill>
                      <a:schemeClr val="tx2"/>
                    </a:solidFill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40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4000" dirty="0" smtClean="0">
                    <a:solidFill>
                      <a:schemeClr val="tx2"/>
                    </a:solidFill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40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40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5</m:t>
                        </m:r>
                      </m:sup>
                    </m:sSup>
                  </m:oMath>
                </a14:m>
                <a:endParaRPr lang="fr-FR" sz="4000" dirty="0" smtClean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3807" y="1700808"/>
                <a:ext cx="7344816" cy="1440160"/>
              </a:xfrm>
              <a:prstGeom prst="rect">
                <a:avLst/>
              </a:prstGeom>
              <a:blipFill rotWithShape="1">
                <a:blip r:embed="rId2"/>
                <a:stretch>
                  <a:fillRect l="-2905" t="-678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1115617" y="3026417"/>
                <a:ext cx="679726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40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</a:rPr>
                      <m:t>𝑥</m:t>
                    </m:r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fr-FR" sz="40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ℝ</m:t>
                    </m:r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,   </m:t>
                    </m:r>
                    <m:sSup>
                      <m:sSup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=5</m:t>
                    </m:r>
                    <m:sSup>
                      <m:sSup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  <m:sup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4</m:t>
                        </m:r>
                      </m:sup>
                    </m:sSup>
                  </m:oMath>
                </a14:m>
                <a:r>
                  <a:rPr lang="fr-FR" sz="40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>
                  <a:solidFill>
                    <a:srgbClr val="00B050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7" y="3026417"/>
                <a:ext cx="6797264" cy="707886"/>
              </a:xfrm>
              <a:prstGeom prst="rect">
                <a:avLst/>
              </a:prstGeom>
              <a:blipFill rotWithShape="1">
                <a:blip r:embed="rId3"/>
                <a:stretch>
                  <a:fillRect l="-3139" t="-15385" b="-3504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4813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10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403648" y="1844823"/>
                <a:ext cx="6984776" cy="1181593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fr-FR" sz="4000" i="1" dirty="0" smtClean="0">
                    <a:solidFill>
                      <a:schemeClr val="tx2"/>
                    </a:solidFill>
                  </a:rPr>
                  <a:t>f</a:t>
                </a:r>
                <a:r>
                  <a:rPr lang="fr-FR" sz="4000" dirty="0" smtClean="0">
                    <a:solidFill>
                      <a:schemeClr val="tx2"/>
                    </a:solidFill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40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4000" dirty="0" smtClean="0">
                    <a:solidFill>
                      <a:schemeClr val="tx2"/>
                    </a:solidFill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40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𝑡</m:t>
                        </m:r>
                      </m:e>
                    </m:d>
                    <m:r>
                      <a:rPr lang="fr-FR" sz="40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𝑡</m:t>
                        </m:r>
                      </m:e>
                      <m:sup>
                        <m: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6</m:t>
                        </m:r>
                      </m:sup>
                    </m:sSup>
                  </m:oMath>
                </a14:m>
                <a:endParaRPr lang="fr-FR" sz="4000" dirty="0" smtClean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3648" y="1844823"/>
                <a:ext cx="6984776" cy="1181593"/>
              </a:xfrm>
              <a:prstGeom prst="rect">
                <a:avLst/>
              </a:prstGeom>
              <a:blipFill rotWithShape="1">
                <a:blip r:embed="rId2"/>
                <a:stretch>
                  <a:fillRect l="-3054" t="-880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1263807" y="3026417"/>
                <a:ext cx="6649073" cy="7148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40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Pour tout </a:t>
                </a:r>
                <a:r>
                  <a:rPr lang="fr-FR" sz="4000" i="1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t </a:t>
                </a:r>
                <a14:m>
                  <m:oMath xmlns:m="http://schemas.openxmlformats.org/officeDocument/2006/math"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fr-FR" sz="40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ℝ</m:t>
                    </m:r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,   </m:t>
                    </m:r>
                    <m:sSup>
                      <m:sSup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𝑡</m:t>
                        </m:r>
                      </m:e>
                    </m:d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=6</m:t>
                    </m:r>
                    <m:sSup>
                      <m:sSup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𝑡</m:t>
                        </m:r>
                      </m:e>
                      <m:sup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5</m:t>
                        </m:r>
                      </m:sup>
                    </m:sSup>
                  </m:oMath>
                </a14:m>
                <a:r>
                  <a:rPr lang="fr-FR" sz="4000" dirty="0" smtClean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>
                  <a:solidFill>
                    <a:srgbClr val="00B050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3807" y="3026417"/>
                <a:ext cx="6649073" cy="714876"/>
              </a:xfrm>
              <a:prstGeom prst="rect">
                <a:avLst/>
              </a:prstGeom>
              <a:blipFill rotWithShape="1">
                <a:blip r:embed="rId3"/>
                <a:stretch>
                  <a:fillRect l="-3208" t="-14407" b="-3474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00608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33400" y="1844824"/>
            <a:ext cx="7851648" cy="1828800"/>
          </a:xfrm>
        </p:spPr>
        <p:txBody>
          <a:bodyPr anchor="ctr">
            <a:normAutofit/>
          </a:bodyPr>
          <a:lstStyle/>
          <a:p>
            <a:pPr algn="ctr"/>
            <a:r>
              <a:rPr lang="fr-FR" sz="8000" dirty="0" smtClean="0"/>
              <a:t>Fin</a:t>
            </a:r>
            <a:endParaRPr lang="fr-FR" sz="80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33400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 smtClean="0">
                <a:latin typeface="+mj-lt"/>
              </a:rPr>
              <a:t>Activités mentales et automatismes</a:t>
            </a:r>
          </a:p>
          <a:p>
            <a:pPr algn="ctr"/>
            <a:r>
              <a:rPr lang="fr-FR" dirty="0" smtClean="0">
                <a:latin typeface="+mj-lt"/>
              </a:rPr>
              <a:t>IREM de Clermont-Ferrand</a:t>
            </a:r>
            <a:endParaRPr lang="fr-F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86414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187624" y="2348880"/>
                <a:ext cx="7344816" cy="1440160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fr-FR" sz="4000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40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40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40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 </a:t>
                </a:r>
                <a14:m>
                  <m:oMath xmlns:m="http://schemas.openxmlformats.org/officeDocument/2006/math">
                    <m:r>
                      <a:rPr lang="fr-FR" sz="4000" i="1" smtClean="0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400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400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4000" i="1" smtClean="0">
                        <a:solidFill>
                          <a:schemeClr val="tx2"/>
                        </a:solidFill>
                        <a:latin typeface="Cambria Math"/>
                      </a:rPr>
                      <m:t>=−7</m:t>
                    </m:r>
                  </m:oMath>
                </a14:m>
                <a:endParaRPr lang="fr-FR" sz="4000" dirty="0" smtClean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2348880"/>
                <a:ext cx="7344816" cy="1440160"/>
              </a:xfrm>
              <a:prstGeom prst="rect">
                <a:avLst/>
              </a:prstGeom>
              <a:blipFill rotWithShape="1">
                <a:blip r:embed="rId2"/>
                <a:stretch>
                  <a:fillRect l="-2988" t="-843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64597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187624" y="2348880"/>
                <a:ext cx="7344816" cy="1440160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fr-FR" sz="4000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40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40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40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40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40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r>
                      <a:rPr lang="fr-FR" sz="4000" i="1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  <m:r>
                      <a:rPr lang="fr-FR" sz="4000" i="1">
                        <a:solidFill>
                          <a:schemeClr val="tx2"/>
                        </a:solidFill>
                        <a:latin typeface="Cambria Math"/>
                      </a:rPr>
                      <m:t>+5</m:t>
                    </m:r>
                  </m:oMath>
                </a14:m>
                <a:endParaRPr lang="fr-FR" sz="12300" dirty="0">
                  <a:latin typeface="Cambria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fr-FR" sz="4000" dirty="0" smtClean="0"/>
                  <a:t> </a:t>
                </a: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2348880"/>
                <a:ext cx="7344816" cy="1440160"/>
              </a:xfrm>
              <a:prstGeom prst="rect">
                <a:avLst/>
              </a:prstGeom>
              <a:blipFill rotWithShape="1">
                <a:blip r:embed="rId2"/>
                <a:stretch>
                  <a:fillRect l="-2988" t="-759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0118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259632" y="2348880"/>
                <a:ext cx="7128792" cy="1440160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fr-FR" sz="4000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40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40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40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40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𝑡</m:t>
                        </m:r>
                      </m:e>
                    </m:d>
                    <m:r>
                      <a:rPr lang="fr-FR" sz="40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𝑡</m:t>
                        </m:r>
                      </m:e>
                      <m:sup>
                        <m: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fr-FR" sz="12300" i="1" dirty="0">
                  <a:solidFill>
                    <a:schemeClr val="tx2"/>
                  </a:solidFill>
                  <a:latin typeface="Cambria" panose="02040503050406030204" pitchFamily="18" charset="0"/>
                </a:endParaRPr>
              </a:p>
              <a:p>
                <a:pPr marL="0" indent="0">
                  <a:buNone/>
                </a:pPr>
                <a:endParaRPr lang="fr-FR" sz="4000" dirty="0" smtClean="0"/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2348880"/>
                <a:ext cx="7128792" cy="1440160"/>
              </a:xfrm>
              <a:prstGeom prst="rect">
                <a:avLst/>
              </a:prstGeom>
              <a:blipFill rotWithShape="1">
                <a:blip r:embed="rId2"/>
                <a:stretch>
                  <a:fillRect l="-3080" t="-759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2473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4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187624" y="2348880"/>
                <a:ext cx="7344816" cy="1440160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fr-FR" sz="4000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40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40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40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40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40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3</m:t>
                        </m:r>
                      </m:sup>
                    </m:sSup>
                  </m:oMath>
                </a14:m>
                <a:r>
                  <a:rPr lang="fr-FR" sz="40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2348880"/>
                <a:ext cx="7344816" cy="1440160"/>
              </a:xfrm>
              <a:prstGeom prst="rect">
                <a:avLst/>
              </a:prstGeom>
              <a:blipFill rotWithShape="1">
                <a:blip r:embed="rId2"/>
                <a:stretch>
                  <a:fillRect l="-2988" t="-759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95533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5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187624" y="2348880"/>
                <a:ext cx="7344816" cy="1440160"/>
              </a:xfrm>
              <a:prstGeom prst="rect">
                <a:avLst/>
              </a:prstGeom>
            </p:spPr>
            <p:txBody>
              <a:bodyPr vert="horz">
                <a:normAutofit fontScale="85000" lnSpcReduction="1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algn="ctr">
                  <a:buClrTx/>
                  <a:buSzTx/>
                  <a:buNone/>
                </a:pPr>
                <a:r>
                  <a:rPr lang="fr-FR" sz="4300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43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</a:t>
                </a:r>
                <a14:m>
                  <m:oMath xmlns:m="http://schemas.openxmlformats.org/officeDocument/2006/math">
                    <m:r>
                      <a:rPr lang="fr-FR" sz="4300" b="0" i="0" smtClean="0">
                        <a:solidFill>
                          <a:schemeClr val="tx2"/>
                        </a:solidFill>
                        <a:latin typeface="Cambria Math"/>
                      </a:rPr>
                      <m:t> </m:t>
                    </m:r>
                    <m:r>
                      <a:rPr lang="fr-FR" sz="4300" i="1">
                        <a:solidFill>
                          <a:schemeClr val="tx2"/>
                        </a:solidFill>
                        <a:latin typeface="Cambria Math"/>
                      </a:rPr>
                      <m:t>]0;+</m:t>
                    </m:r>
                    <m:r>
                      <a:rPr lang="fr-FR" sz="4300" i="1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∞[</m:t>
                    </m:r>
                  </m:oMath>
                </a14:m>
                <a:r>
                  <a:rPr lang="fr-FR" sz="43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43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43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43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43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43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fr-FR" sz="43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fr-FR" sz="43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den>
                    </m:f>
                  </m:oMath>
                </a14:m>
                <a:endParaRPr lang="fr-FR" sz="4300" dirty="0">
                  <a:solidFill>
                    <a:prstClr val="black"/>
                  </a:solidFill>
                  <a:latin typeface="Cambria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fr-FR" sz="4000" dirty="0" smtClean="0"/>
                  <a:t> </a:t>
                </a: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2348880"/>
                <a:ext cx="7344816" cy="1440160"/>
              </a:xfrm>
              <a:prstGeom prst="rect">
                <a:avLst/>
              </a:prstGeom>
              <a:blipFill rotWithShape="1">
                <a:blip r:embed="rId2"/>
                <a:stretch>
                  <a:fillRect t="-379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55340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6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827584" y="2348880"/>
                <a:ext cx="7920880" cy="1440160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fr-FR" sz="4000" i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40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4000" i="1">
                        <a:solidFill>
                          <a:schemeClr val="tx2"/>
                        </a:solidFill>
                        <a:latin typeface="Cambria Math"/>
                      </a:rPr>
                      <m:t>]0;+</m:t>
                    </m:r>
                    <m:r>
                      <a:rPr lang="fr-FR" sz="4000" i="1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∞[ </m:t>
                    </m:r>
                  </m:oMath>
                </a14:m>
                <a:r>
                  <a:rPr lang="fr-FR" sz="4000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par  </a:t>
                </a:r>
                <a14:m>
                  <m:oMath xmlns:m="http://schemas.openxmlformats.org/officeDocument/2006/math">
                    <m:r>
                      <a:rPr lang="fr-FR" sz="40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40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rad>
                  </m:oMath>
                </a14:m>
                <a:endParaRPr lang="fr-FR" sz="12300" dirty="0">
                  <a:solidFill>
                    <a:schemeClr val="tx2"/>
                  </a:solidFill>
                  <a:latin typeface="Cambria" panose="02040503050406030204" pitchFamily="18" charset="0"/>
                </a:endParaRPr>
              </a:p>
              <a:p>
                <a:pPr marL="0" indent="0">
                  <a:buNone/>
                </a:pPr>
                <a:endParaRPr lang="fr-FR" sz="4000" dirty="0" smtClean="0"/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348880"/>
                <a:ext cx="7920880" cy="1440160"/>
              </a:xfrm>
              <a:prstGeom prst="rect">
                <a:avLst/>
              </a:prstGeom>
              <a:blipFill rotWithShape="1">
                <a:blip r:embed="rId2"/>
                <a:stretch>
                  <a:fillRect l="-2771" t="-717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05545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7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755576" y="2348880"/>
                <a:ext cx="7776864" cy="1440160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fr-FR" sz="4000" i="1" dirty="0" smtClean="0">
                    <a:solidFill>
                      <a:schemeClr val="tx2"/>
                    </a:solidFill>
                  </a:rPr>
                  <a:t>f</a:t>
                </a:r>
                <a:r>
                  <a:rPr lang="fr-FR" sz="4000" dirty="0" smtClean="0">
                    <a:solidFill>
                      <a:schemeClr val="tx2"/>
                    </a:solidFill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40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4000" dirty="0" smtClean="0">
                    <a:solidFill>
                      <a:schemeClr val="tx2"/>
                    </a:solidFill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40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4000" i="1">
                        <a:solidFill>
                          <a:schemeClr val="tx2"/>
                        </a:solidFill>
                        <a:latin typeface="Cambria Math"/>
                      </a:rPr>
                      <m:t>=−</m:t>
                    </m:r>
                    <m:r>
                      <a:rPr lang="fr-FR" sz="4000" i="1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  <m:r>
                      <a:rPr lang="fr-FR" sz="4000" i="1">
                        <a:solidFill>
                          <a:schemeClr val="tx2"/>
                        </a:solidFill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fr-FR" sz="40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endParaRPr lang="fr-FR" sz="12300" i="1" dirty="0">
                  <a:solidFill>
                    <a:schemeClr val="tx2"/>
                  </a:solidFill>
                </a:endParaRPr>
              </a:p>
              <a:p>
                <a:pPr marL="0" indent="0">
                  <a:buNone/>
                </a:pPr>
                <a:endParaRPr lang="fr-FR" sz="4000" dirty="0" smtClean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2348880"/>
                <a:ext cx="7776864" cy="1440160"/>
              </a:xfrm>
              <a:prstGeom prst="rect">
                <a:avLst/>
              </a:prstGeom>
              <a:blipFill rotWithShape="1">
                <a:blip r:embed="rId2"/>
                <a:stretch>
                  <a:fillRect l="-2821" t="-337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59907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ébit">
  <a:themeElements>
    <a:clrScheme name="Vagues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Débit">
  <a:themeElements>
    <a:clrScheme name="Vagues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524</Words>
  <Application>Microsoft Office PowerPoint</Application>
  <PresentationFormat>Affichage à l'écran (4:3)</PresentationFormat>
  <Paragraphs>88</Paragraphs>
  <Slides>24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3</vt:i4>
      </vt:variant>
      <vt:variant>
        <vt:lpstr>Titres des diapositives</vt:lpstr>
      </vt:variant>
      <vt:variant>
        <vt:i4>24</vt:i4>
      </vt:variant>
    </vt:vector>
  </HeadingPairs>
  <TitlesOfParts>
    <vt:vector size="27" baseType="lpstr">
      <vt:lpstr>Thème Office</vt:lpstr>
      <vt:lpstr>Débit</vt:lpstr>
      <vt:lpstr>1_Débit</vt:lpstr>
      <vt:lpstr>Dérivation Série 2</vt:lpstr>
      <vt:lpstr>Présentation PowerPoint</vt:lpstr>
      <vt:lpstr>Question 1 </vt:lpstr>
      <vt:lpstr>Question 2 </vt:lpstr>
      <vt:lpstr>Question 3 </vt:lpstr>
      <vt:lpstr>Question 4 </vt:lpstr>
      <vt:lpstr>Question 5 </vt:lpstr>
      <vt:lpstr>Question 6 </vt:lpstr>
      <vt:lpstr>Question 7 </vt:lpstr>
      <vt:lpstr>Question 8 </vt:lpstr>
      <vt:lpstr>Question 9 </vt:lpstr>
      <vt:lpstr>Question 10 </vt:lpstr>
      <vt:lpstr>Correction</vt:lpstr>
      <vt:lpstr>Question 1 </vt:lpstr>
      <vt:lpstr>Question 2 </vt:lpstr>
      <vt:lpstr>Question 3 </vt:lpstr>
      <vt:lpstr>Question 4 </vt:lpstr>
      <vt:lpstr>Question 5 </vt:lpstr>
      <vt:lpstr>Question 6 </vt:lpstr>
      <vt:lpstr>Question 7 </vt:lpstr>
      <vt:lpstr>Question 8 </vt:lpstr>
      <vt:lpstr>Question 9 </vt:lpstr>
      <vt:lpstr>Question 10 </vt:lpstr>
      <vt:lpstr>Fin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DéRIVéES Série 1</dc:title>
  <dc:creator>deletombe</dc:creator>
  <cp:lastModifiedBy>deletombe</cp:lastModifiedBy>
  <cp:revision>23</cp:revision>
  <dcterms:created xsi:type="dcterms:W3CDTF">2017-04-25T18:17:56Z</dcterms:created>
  <dcterms:modified xsi:type="dcterms:W3CDTF">2019-07-11T21:56:16Z</dcterms:modified>
</cp:coreProperties>
</file>